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56" r:id="rId4"/>
    <p:sldId id="257" r:id="rId5"/>
    <p:sldId id="258" r:id="rId6"/>
    <p:sldId id="260" r:id="rId7"/>
    <p:sldId id="262" r:id="rId8"/>
    <p:sldId id="261" r:id="rId9"/>
    <p:sldId id="259" r:id="rId10"/>
    <p:sldId id="267" r:id="rId11"/>
    <p:sldId id="263" r:id="rId12"/>
    <p:sldId id="269" r:id="rId13"/>
    <p:sldId id="270" r:id="rId14"/>
    <p:sldId id="272" r:id="rId15"/>
    <p:sldId id="273" r:id="rId16"/>
    <p:sldId id="271" r:id="rId17"/>
    <p:sldId id="276" r:id="rId18"/>
    <p:sldId id="277" r:id="rId19"/>
    <p:sldId id="268" r:id="rId20"/>
    <p:sldId id="274" r:id="rId21"/>
    <p:sldId id="275" r:id="rId22"/>
    <p:sldId id="278" r:id="rId23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CEE3-4760-4ABA-9116-9BE288465EC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4D54-31B7-4792-89AD-A48C7DCEBF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63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CEE3-4760-4ABA-9116-9BE288465EC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4D54-31B7-4792-89AD-A48C7DCEBF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067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CEE3-4760-4ABA-9116-9BE288465EC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4D54-31B7-4792-89AD-A48C7DCEBF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77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CEE3-4760-4ABA-9116-9BE288465EC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4D54-31B7-4792-89AD-A48C7DCEBF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26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CEE3-4760-4ABA-9116-9BE288465EC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4D54-31B7-4792-89AD-A48C7DCEBF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0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CEE3-4760-4ABA-9116-9BE288465EC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4D54-31B7-4792-89AD-A48C7DCEBF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26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CEE3-4760-4ABA-9116-9BE288465EC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4D54-31B7-4792-89AD-A48C7DCEBF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79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CEE3-4760-4ABA-9116-9BE288465EC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4D54-31B7-4792-89AD-A48C7DCEBF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60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CEE3-4760-4ABA-9116-9BE288465EC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4D54-31B7-4792-89AD-A48C7DCEBF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37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CEE3-4760-4ABA-9116-9BE288465EC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4D54-31B7-4792-89AD-A48C7DCEBF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593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4CEE3-4760-4ABA-9116-9BE288465EC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4D54-31B7-4792-89AD-A48C7DCEBF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750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4CEE3-4760-4ABA-9116-9BE288465ECD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84D54-31B7-4792-89AD-A48C7DCEBF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" Target="slide10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" Target="slide2.xml"/><Relationship Id="rId5" Type="http://schemas.openxmlformats.org/officeDocument/2006/relationships/tags" Target="../tags/tag6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slide" Target="slide2.xml"/><Relationship Id="rId5" Type="http://schemas.openxmlformats.org/officeDocument/2006/relationships/tags" Target="../tags/tag24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23.xml"/><Relationship Id="rId9" Type="http://schemas.openxmlformats.org/officeDocument/2006/relationships/tags" Target="../tags/tag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MH_Others_1"/>
          <p:cNvSpPr/>
          <p:nvPr>
            <p:custDataLst>
              <p:tags r:id="rId2"/>
            </p:custDataLst>
          </p:nvPr>
        </p:nvSpPr>
        <p:spPr>
          <a:xfrm>
            <a:off x="3905877" y="953860"/>
            <a:ext cx="72000" cy="5904140"/>
          </a:xfrm>
          <a:custGeom>
            <a:avLst/>
            <a:gdLst>
              <a:gd name="connsiteX0" fmla="*/ 0 w 72000"/>
              <a:gd name="connsiteY0" fmla="*/ 0 h 5904140"/>
              <a:gd name="connsiteX1" fmla="*/ 72000 w 72000"/>
              <a:gd name="connsiteY1" fmla="*/ 0 h 5904140"/>
              <a:gd name="connsiteX2" fmla="*/ 72000 w 72000"/>
              <a:gd name="connsiteY2" fmla="*/ 5904140 h 5904140"/>
              <a:gd name="connsiteX3" fmla="*/ 0 w 72000"/>
              <a:gd name="connsiteY3" fmla="*/ 5904140 h 590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" h="5904140">
                <a:moveTo>
                  <a:pt x="0" y="0"/>
                </a:moveTo>
                <a:lnTo>
                  <a:pt x="72000" y="0"/>
                </a:lnTo>
                <a:lnTo>
                  <a:pt x="72000" y="5904140"/>
                </a:lnTo>
                <a:lnTo>
                  <a:pt x="0" y="59041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MH_Others_2"/>
          <p:cNvSpPr/>
          <p:nvPr>
            <p:custDataLst>
              <p:tags r:id="rId3"/>
            </p:custDataLst>
          </p:nvPr>
        </p:nvSpPr>
        <p:spPr>
          <a:xfrm>
            <a:off x="3282725" y="849425"/>
            <a:ext cx="1318304" cy="13183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目录</a:t>
            </a:r>
          </a:p>
        </p:txBody>
      </p:sp>
      <p:sp>
        <p:nvSpPr>
          <p:cNvPr id="86" name="MH_Number_1">
            <a:hlinkClick r:id="rId11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3769301" y="3120532"/>
            <a:ext cx="345152" cy="3451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  <a:cs typeface="Arial" panose="020B0604020202020204" pitchFamily="34" charset="0"/>
              </a:rPr>
              <a:t>1</a:t>
            </a:r>
            <a:endParaRPr lang="zh-CN" alt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23" name="MH_Entry_1">
            <a:hlinkClick r:id="rId11" action="ppaction://hlinksldjump"/>
          </p:cNvPr>
          <p:cNvSpPr txBox="1"/>
          <p:nvPr>
            <p:custDataLst>
              <p:tags r:id="rId5"/>
            </p:custDataLst>
          </p:nvPr>
        </p:nvSpPr>
        <p:spPr>
          <a:xfrm>
            <a:off x="4548570" y="3072604"/>
            <a:ext cx="5342914" cy="4410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r>
              <a:rPr lang="zh-CN" altLang="en-US" sz="2000" spc="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统计学习三要素</a:t>
            </a:r>
          </a:p>
        </p:txBody>
      </p:sp>
      <p:sp>
        <p:nvSpPr>
          <p:cNvPr id="114" name="MH_Number_2">
            <a:hlinkClick r:id="rId12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3769301" y="4021353"/>
            <a:ext cx="345152" cy="3451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  <a:cs typeface="Arial" panose="020B0604020202020204" pitchFamily="34" charset="0"/>
              </a:rPr>
              <a:t>2</a:t>
            </a:r>
            <a:endParaRPr lang="zh-CN" alt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15" name="MH_Entry_2">
            <a:hlinkClick r:id="rId12" action="ppaction://hlinksldjump"/>
          </p:cNvPr>
          <p:cNvSpPr txBox="1"/>
          <p:nvPr>
            <p:custDataLst>
              <p:tags r:id="rId7"/>
            </p:custDataLst>
          </p:nvPr>
        </p:nvSpPr>
        <p:spPr>
          <a:xfrm>
            <a:off x="4548570" y="3973425"/>
            <a:ext cx="5342914" cy="4410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pc="20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线性回归</a:t>
            </a:r>
          </a:p>
        </p:txBody>
      </p:sp>
      <p:sp>
        <p:nvSpPr>
          <p:cNvPr id="25" name="MH_Others_3"/>
          <p:cNvSpPr/>
          <p:nvPr>
            <p:custDataLst>
              <p:tags r:id="rId8"/>
            </p:custDataLst>
          </p:nvPr>
        </p:nvSpPr>
        <p:spPr>
          <a:xfrm rot="5400000">
            <a:off x="4143424" y="3243568"/>
            <a:ext cx="114265" cy="990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138" name="MH_Others_4"/>
          <p:cNvSpPr/>
          <p:nvPr>
            <p:custDataLst>
              <p:tags r:id="rId9"/>
            </p:custDataLst>
          </p:nvPr>
        </p:nvSpPr>
        <p:spPr>
          <a:xfrm rot="5400000">
            <a:off x="4143424" y="4144388"/>
            <a:ext cx="114265" cy="990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5267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MH_Others_1"/>
          <p:cNvSpPr/>
          <p:nvPr>
            <p:custDataLst>
              <p:tags r:id="rId2"/>
            </p:custDataLst>
          </p:nvPr>
        </p:nvSpPr>
        <p:spPr>
          <a:xfrm>
            <a:off x="3905877" y="953860"/>
            <a:ext cx="72000" cy="5904140"/>
          </a:xfrm>
          <a:custGeom>
            <a:avLst/>
            <a:gdLst>
              <a:gd name="connsiteX0" fmla="*/ 0 w 72000"/>
              <a:gd name="connsiteY0" fmla="*/ 0 h 5904140"/>
              <a:gd name="connsiteX1" fmla="*/ 72000 w 72000"/>
              <a:gd name="connsiteY1" fmla="*/ 0 h 5904140"/>
              <a:gd name="connsiteX2" fmla="*/ 72000 w 72000"/>
              <a:gd name="connsiteY2" fmla="*/ 5904140 h 5904140"/>
              <a:gd name="connsiteX3" fmla="*/ 0 w 72000"/>
              <a:gd name="connsiteY3" fmla="*/ 5904140 h 590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" h="5904140">
                <a:moveTo>
                  <a:pt x="0" y="0"/>
                </a:moveTo>
                <a:lnTo>
                  <a:pt x="72000" y="0"/>
                </a:lnTo>
                <a:lnTo>
                  <a:pt x="72000" y="5904140"/>
                </a:lnTo>
                <a:lnTo>
                  <a:pt x="0" y="59041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MH_Others_2"/>
          <p:cNvSpPr/>
          <p:nvPr>
            <p:custDataLst>
              <p:tags r:id="rId3"/>
            </p:custDataLst>
          </p:nvPr>
        </p:nvSpPr>
        <p:spPr>
          <a:xfrm>
            <a:off x="3282725" y="849425"/>
            <a:ext cx="1318304" cy="13183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目录</a:t>
            </a:r>
          </a:p>
        </p:txBody>
      </p:sp>
      <p:sp>
        <p:nvSpPr>
          <p:cNvPr id="86" name="MH_Number_1">
            <a:hlinkClick r:id="rId11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3769301" y="3120532"/>
            <a:ext cx="345152" cy="3451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  <a:cs typeface="Arial" panose="020B0604020202020204" pitchFamily="34" charset="0"/>
              </a:rPr>
              <a:t>1</a:t>
            </a:r>
            <a:endParaRPr lang="zh-CN" alt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23" name="MH_Entry_1">
            <a:hlinkClick r:id="rId11" action="ppaction://hlinksldjump"/>
          </p:cNvPr>
          <p:cNvSpPr txBox="1"/>
          <p:nvPr>
            <p:custDataLst>
              <p:tags r:id="rId5"/>
            </p:custDataLst>
          </p:nvPr>
        </p:nvSpPr>
        <p:spPr>
          <a:xfrm>
            <a:off x="4548570" y="3072604"/>
            <a:ext cx="5342914" cy="4410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pc="200">
                <a:solidFill>
                  <a:srgbClr val="C0C0C0"/>
                </a:solidFill>
              </a:defRPr>
            </a:lvl1pPr>
          </a:lstStyle>
          <a:p>
            <a:r>
              <a:rPr lang="zh-CN" altLang="en-US" dirty="0"/>
              <a:t>统计学习三要素</a:t>
            </a:r>
          </a:p>
        </p:txBody>
      </p:sp>
      <p:sp>
        <p:nvSpPr>
          <p:cNvPr id="114" name="MH_Number_2"/>
          <p:cNvSpPr/>
          <p:nvPr>
            <p:custDataLst>
              <p:tags r:id="rId6"/>
            </p:custDataLst>
          </p:nvPr>
        </p:nvSpPr>
        <p:spPr>
          <a:xfrm>
            <a:off x="3769301" y="4021353"/>
            <a:ext cx="345152" cy="3451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  <a:cs typeface="Arial" panose="020B0604020202020204" pitchFamily="34" charset="0"/>
              </a:rPr>
              <a:t>2</a:t>
            </a:r>
            <a:endParaRPr lang="zh-CN" alt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15" name="MH_Entry_2"/>
          <p:cNvSpPr txBox="1"/>
          <p:nvPr>
            <p:custDataLst>
              <p:tags r:id="rId7"/>
            </p:custDataLst>
          </p:nvPr>
        </p:nvSpPr>
        <p:spPr>
          <a:xfrm>
            <a:off x="4548570" y="3973425"/>
            <a:ext cx="5342914" cy="4410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2000" spc="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线性回归</a:t>
            </a:r>
          </a:p>
        </p:txBody>
      </p:sp>
      <p:sp>
        <p:nvSpPr>
          <p:cNvPr id="25" name="MH_Others_3"/>
          <p:cNvSpPr/>
          <p:nvPr>
            <p:custDataLst>
              <p:tags r:id="rId8"/>
            </p:custDataLst>
          </p:nvPr>
        </p:nvSpPr>
        <p:spPr>
          <a:xfrm rot="5400000">
            <a:off x="4143424" y="3243568"/>
            <a:ext cx="114265" cy="990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138" name="MH_Others_4"/>
          <p:cNvSpPr/>
          <p:nvPr>
            <p:custDataLst>
              <p:tags r:id="rId9"/>
            </p:custDataLst>
          </p:nvPr>
        </p:nvSpPr>
        <p:spPr>
          <a:xfrm rot="5400000">
            <a:off x="4143424" y="4144388"/>
            <a:ext cx="114265" cy="990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1294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一元线性回归（传统）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498" y="1528003"/>
            <a:ext cx="9399003" cy="514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61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5534" y="2690540"/>
            <a:ext cx="8900931" cy="2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85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如何确定参数（最小二乘法）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40317"/>
            <a:ext cx="8162837" cy="51325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314" y="3374571"/>
            <a:ext cx="5733199" cy="302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27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小数据时代，通过</a:t>
            </a:r>
            <a:r>
              <a:rPr lang="zh-CN" altLang="en-US" b="1" dirty="0">
                <a:solidFill>
                  <a:srgbClr val="FF0000"/>
                </a:solidFill>
              </a:rPr>
              <a:t>样本</a:t>
            </a:r>
            <a:r>
              <a:rPr lang="zh-CN" altLang="en-US" dirty="0"/>
              <a:t>进行估计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55526"/>
            <a:ext cx="6406170" cy="3277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287" y="2094458"/>
            <a:ext cx="3414056" cy="6020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085" y="2604917"/>
            <a:ext cx="3330229" cy="4953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716" y="3100260"/>
            <a:ext cx="4350837" cy="2319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434" y="5416688"/>
            <a:ext cx="4799400" cy="141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71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566" y="1690688"/>
            <a:ext cx="82568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88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多元线性回归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364" y="2092318"/>
            <a:ext cx="10059272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06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  <a:r>
              <a:rPr lang="en-US" altLang="zh-CN" dirty="0"/>
              <a:t>——</a:t>
            </a:r>
            <a:r>
              <a:rPr lang="zh-CN" altLang="en-US" dirty="0"/>
              <a:t>甄别异常企业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背景：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石化企业每年都会上报</a:t>
            </a:r>
            <a:r>
              <a:rPr lang="zh-CN" altLang="en-US" sz="2400" dirty="0">
                <a:solidFill>
                  <a:srgbClr val="FF0000"/>
                </a:solidFill>
              </a:rPr>
              <a:t>温室气体排放数据</a:t>
            </a:r>
            <a:r>
              <a:rPr lang="zh-CN" altLang="en-US" sz="2400" dirty="0"/>
              <a:t>，其中会存在一些</a:t>
            </a:r>
            <a:r>
              <a:rPr lang="zh-CN" altLang="en-US" sz="2400" dirty="0">
                <a:solidFill>
                  <a:srgbClr val="FF0000"/>
                </a:solidFill>
              </a:rPr>
              <a:t>虚报数据</a:t>
            </a:r>
            <a:r>
              <a:rPr lang="zh-CN" altLang="en-US" sz="2400" dirty="0"/>
              <a:t>，为了能够真实反映每个单位的温室气体排放量，我们需要从上报数据中挖掘异常数据，找出有问题的单位。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思路：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200" dirty="0"/>
              <a:t>主要采用的方法是利用</a:t>
            </a:r>
            <a:r>
              <a:rPr lang="zh-CN" altLang="en-US" sz="2200" dirty="0">
                <a:solidFill>
                  <a:srgbClr val="FF0000"/>
                </a:solidFill>
              </a:rPr>
              <a:t>回归预测模型</a:t>
            </a:r>
            <a:r>
              <a:rPr lang="zh-CN" altLang="en-US" sz="2200" dirty="0"/>
              <a:t>，对影响总排放量的因素进行重要性变量筛选，然后把每个单位的</a:t>
            </a:r>
            <a:r>
              <a:rPr lang="zh-CN" altLang="en-US" sz="2200" dirty="0">
                <a:solidFill>
                  <a:srgbClr val="FF0000"/>
                </a:solidFill>
              </a:rPr>
              <a:t>总排放量</a:t>
            </a:r>
            <a:r>
              <a:rPr lang="zh-CN" altLang="en-US" sz="2200" dirty="0"/>
              <a:t>作为</a:t>
            </a:r>
            <a:r>
              <a:rPr lang="zh-CN" altLang="en-US" sz="2200" dirty="0">
                <a:solidFill>
                  <a:srgbClr val="FF0000"/>
                </a:solidFill>
              </a:rPr>
              <a:t>因变量</a:t>
            </a:r>
            <a:r>
              <a:rPr lang="en-US" altLang="zh-CN" sz="2200" dirty="0">
                <a:solidFill>
                  <a:srgbClr val="FF0000"/>
                </a:solidFill>
              </a:rPr>
              <a:t>Y</a:t>
            </a:r>
            <a:r>
              <a:rPr lang="zh-CN" altLang="en-US" sz="2200" dirty="0"/>
              <a:t>，重要的影响因素作为</a:t>
            </a:r>
            <a:r>
              <a:rPr lang="zh-CN" altLang="en-US" sz="2200" dirty="0">
                <a:solidFill>
                  <a:srgbClr val="FF0000"/>
                </a:solidFill>
              </a:rPr>
              <a:t>自变量</a:t>
            </a:r>
            <a:r>
              <a:rPr lang="en-US" altLang="zh-CN" sz="2200" dirty="0">
                <a:solidFill>
                  <a:srgbClr val="FF0000"/>
                </a:solidFill>
              </a:rPr>
              <a:t>X</a:t>
            </a:r>
            <a:r>
              <a:rPr lang="zh-CN" altLang="en-US" sz="2200" dirty="0"/>
              <a:t>，进行回归预测。然后计算</a:t>
            </a:r>
            <a:r>
              <a:rPr lang="zh-CN" altLang="en-US" sz="2200" dirty="0">
                <a:solidFill>
                  <a:srgbClr val="FF0000"/>
                </a:solidFill>
              </a:rPr>
              <a:t>残差和</a:t>
            </a:r>
            <a:r>
              <a:rPr lang="en-US" altLang="zh-CN" sz="2200" dirty="0">
                <a:solidFill>
                  <a:srgbClr val="FF0000"/>
                </a:solidFill>
              </a:rPr>
              <a:t>Cook’s</a:t>
            </a:r>
            <a:r>
              <a:rPr lang="zh-CN" altLang="en-US" sz="2200" dirty="0">
                <a:solidFill>
                  <a:srgbClr val="FF0000"/>
                </a:solidFill>
              </a:rPr>
              <a:t>距离</a:t>
            </a:r>
            <a:r>
              <a:rPr lang="zh-CN" altLang="en-US" sz="2200" dirty="0"/>
              <a:t>进行双向判定，找出异常值及对应的单位名称。（隐含逻辑：每个单位的总排放量和单个影响变量的关系应该是一致的，世界万物遵循一种既定的规律或模式）</a:t>
            </a:r>
          </a:p>
        </p:txBody>
      </p:sp>
    </p:spTree>
    <p:extLst>
      <p:ext uri="{BB962C8B-B14F-4D97-AF65-F5344CB8AC3E}">
        <p14:creationId xmlns:p14="http://schemas.microsoft.com/office/powerpoint/2010/main" val="682220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  <a:r>
              <a:rPr lang="en-US" altLang="zh-CN" dirty="0"/>
              <a:t>——</a:t>
            </a:r>
            <a:r>
              <a:rPr lang="zh-CN" altLang="en-US" dirty="0"/>
              <a:t>甄别异常企业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利用到的最主要的统计学思想是：异常值的残差会偏离其他残差较明显，</a:t>
            </a:r>
            <a:r>
              <a:rPr lang="en-US" altLang="zh-CN" dirty="0"/>
              <a:t>cook’s</a:t>
            </a:r>
            <a:r>
              <a:rPr lang="zh-CN" altLang="en-US" dirty="0"/>
              <a:t>值的解释是：在数据资料中，如果某一条数据记录被排除在外，那么由此造成的回归系数变化有多大。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16388" y="3249114"/>
            <a:ext cx="5274310" cy="321183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86" y="3303090"/>
            <a:ext cx="4859020" cy="30782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5965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线性回归（</a:t>
            </a:r>
            <a:r>
              <a:rPr lang="zh-CN" altLang="en-US" b="1" dirty="0"/>
              <a:t>带有正则项</a:t>
            </a:r>
            <a:r>
              <a:rPr lang="zh-CN" altLang="en-US" dirty="0"/>
              <a:t>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771" y="1556657"/>
            <a:ext cx="9688286" cy="47291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4800" y="1690688"/>
            <a:ext cx="914400" cy="1868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岭回归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L2</a:t>
            </a:r>
            <a:r>
              <a:rPr lang="zh-CN" altLang="en-US" dirty="0"/>
              <a:t>正则）</a:t>
            </a:r>
          </a:p>
        </p:txBody>
      </p:sp>
      <p:sp>
        <p:nvSpPr>
          <p:cNvPr id="6" name="矩形 5"/>
          <p:cNvSpPr/>
          <p:nvPr/>
        </p:nvSpPr>
        <p:spPr>
          <a:xfrm>
            <a:off x="3077183" y="4219879"/>
            <a:ext cx="914400" cy="1868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Lasso</a:t>
            </a:r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L1</a:t>
            </a:r>
            <a:r>
              <a:rPr lang="zh-CN" altLang="en-US" dirty="0"/>
              <a:t>正则）</a:t>
            </a:r>
          </a:p>
        </p:txBody>
      </p:sp>
    </p:spTree>
    <p:extLst>
      <p:ext uri="{BB962C8B-B14F-4D97-AF65-F5344CB8AC3E}">
        <p14:creationId xmlns:p14="http://schemas.microsoft.com/office/powerpoint/2010/main" val="3638013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MH_Others_1"/>
          <p:cNvSpPr/>
          <p:nvPr>
            <p:custDataLst>
              <p:tags r:id="rId2"/>
            </p:custDataLst>
          </p:nvPr>
        </p:nvSpPr>
        <p:spPr>
          <a:xfrm>
            <a:off x="3905877" y="953860"/>
            <a:ext cx="72000" cy="5904140"/>
          </a:xfrm>
          <a:custGeom>
            <a:avLst/>
            <a:gdLst>
              <a:gd name="connsiteX0" fmla="*/ 0 w 72000"/>
              <a:gd name="connsiteY0" fmla="*/ 0 h 5904140"/>
              <a:gd name="connsiteX1" fmla="*/ 72000 w 72000"/>
              <a:gd name="connsiteY1" fmla="*/ 0 h 5904140"/>
              <a:gd name="connsiteX2" fmla="*/ 72000 w 72000"/>
              <a:gd name="connsiteY2" fmla="*/ 5904140 h 5904140"/>
              <a:gd name="connsiteX3" fmla="*/ 0 w 72000"/>
              <a:gd name="connsiteY3" fmla="*/ 5904140 h 590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00" h="5904140">
                <a:moveTo>
                  <a:pt x="0" y="0"/>
                </a:moveTo>
                <a:lnTo>
                  <a:pt x="72000" y="0"/>
                </a:lnTo>
                <a:lnTo>
                  <a:pt x="72000" y="5904140"/>
                </a:lnTo>
                <a:lnTo>
                  <a:pt x="0" y="59041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MH_Others_2"/>
          <p:cNvSpPr/>
          <p:nvPr>
            <p:custDataLst>
              <p:tags r:id="rId3"/>
            </p:custDataLst>
          </p:nvPr>
        </p:nvSpPr>
        <p:spPr>
          <a:xfrm>
            <a:off x="3282725" y="849425"/>
            <a:ext cx="1318304" cy="13183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3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目录</a:t>
            </a:r>
          </a:p>
        </p:txBody>
      </p:sp>
      <p:sp>
        <p:nvSpPr>
          <p:cNvPr id="86" name="MH_Number_1"/>
          <p:cNvSpPr/>
          <p:nvPr>
            <p:custDataLst>
              <p:tags r:id="rId4"/>
            </p:custDataLst>
          </p:nvPr>
        </p:nvSpPr>
        <p:spPr>
          <a:xfrm>
            <a:off x="3769301" y="3120532"/>
            <a:ext cx="345152" cy="3451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  <a:cs typeface="Arial" panose="020B0604020202020204" pitchFamily="34" charset="0"/>
              </a:rPr>
              <a:t>1</a:t>
            </a:r>
            <a:endParaRPr lang="zh-CN" alt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23" name="MH_Entry_1"/>
          <p:cNvSpPr txBox="1"/>
          <p:nvPr>
            <p:custDataLst>
              <p:tags r:id="rId5"/>
            </p:custDataLst>
          </p:nvPr>
        </p:nvSpPr>
        <p:spPr>
          <a:xfrm>
            <a:off x="4548570" y="3072604"/>
            <a:ext cx="5342914" cy="4410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z="2000" spc="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统计学习三要素</a:t>
            </a:r>
          </a:p>
        </p:txBody>
      </p:sp>
      <p:sp>
        <p:nvSpPr>
          <p:cNvPr id="114" name="MH_Number_2"/>
          <p:cNvSpPr/>
          <p:nvPr>
            <p:custDataLst>
              <p:tags r:id="rId6"/>
            </p:custDataLst>
          </p:nvPr>
        </p:nvSpPr>
        <p:spPr>
          <a:xfrm>
            <a:off x="3769301" y="4021353"/>
            <a:ext cx="345152" cy="3451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  <a:cs typeface="Arial" panose="020B0604020202020204" pitchFamily="34" charset="0"/>
              </a:rPr>
              <a:t>2</a:t>
            </a:r>
            <a:endParaRPr lang="zh-CN" altLang="en-US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15" name="MH_Entry_2"/>
          <p:cNvSpPr txBox="1"/>
          <p:nvPr>
            <p:custDataLst>
              <p:tags r:id="rId7"/>
            </p:custDataLst>
          </p:nvPr>
        </p:nvSpPr>
        <p:spPr>
          <a:xfrm>
            <a:off x="4548570" y="3973425"/>
            <a:ext cx="5342914" cy="4410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>
              <a:defRPr spc="200">
                <a:solidFill>
                  <a:srgbClr val="C0C0C0"/>
                </a:solidFill>
              </a:defRPr>
            </a:lvl1pPr>
          </a:lstStyle>
          <a:p>
            <a:r>
              <a:rPr lang="zh-CN" altLang="en-US" dirty="0"/>
              <a:t>线性回归</a:t>
            </a:r>
          </a:p>
        </p:txBody>
      </p:sp>
      <p:sp>
        <p:nvSpPr>
          <p:cNvPr id="25" name="MH_Others_3"/>
          <p:cNvSpPr/>
          <p:nvPr>
            <p:custDataLst>
              <p:tags r:id="rId8"/>
            </p:custDataLst>
          </p:nvPr>
        </p:nvSpPr>
        <p:spPr>
          <a:xfrm rot="5400000">
            <a:off x="4143424" y="3243568"/>
            <a:ext cx="114265" cy="990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  <p:sp>
        <p:nvSpPr>
          <p:cNvPr id="138" name="MH_Others_4"/>
          <p:cNvSpPr/>
          <p:nvPr>
            <p:custDataLst>
              <p:tags r:id="rId9"/>
            </p:custDataLst>
          </p:nvPr>
        </p:nvSpPr>
        <p:spPr>
          <a:xfrm rot="5400000">
            <a:off x="4143424" y="4144388"/>
            <a:ext cx="114265" cy="9908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3043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</a:t>
            </a:r>
            <a:r>
              <a:rPr lang="en-US" altLang="zh-CN" dirty="0"/>
              <a:t>lasso</a:t>
            </a:r>
            <a:r>
              <a:rPr lang="zh-CN" altLang="en-US" dirty="0"/>
              <a:t>适合变量筛选？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5612" y="1825625"/>
            <a:ext cx="74207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73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线性还是非线性？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590" y="1825625"/>
            <a:ext cx="86388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26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4596" t="1510" r="4099" b="1479"/>
          <a:stretch/>
        </p:blipFill>
        <p:spPr>
          <a:xfrm>
            <a:off x="0" y="1692613"/>
            <a:ext cx="3696511" cy="3988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2737" t="1384" r="2034" b="876"/>
          <a:stretch/>
        </p:blipFill>
        <p:spPr>
          <a:xfrm>
            <a:off x="3696512" y="1692612"/>
            <a:ext cx="4231532" cy="39883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4043" t="1924" r="6666"/>
          <a:stretch/>
        </p:blipFill>
        <p:spPr>
          <a:xfrm>
            <a:off x="7928044" y="1692612"/>
            <a:ext cx="4263956" cy="4056435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KNN/LR/DT/RF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92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机器学习（统计学习）</a:t>
            </a:r>
            <a:br>
              <a:rPr lang="en-US" altLang="zh-CN" b="1" dirty="0"/>
            </a:br>
            <a:r>
              <a:rPr lang="zh-CN" altLang="en-US" b="1" dirty="0">
                <a:solidFill>
                  <a:srgbClr val="FF0000"/>
                </a:solidFill>
              </a:rPr>
              <a:t>三要素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28" y="3922614"/>
            <a:ext cx="5585944" cy="12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6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模型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334" y="2321734"/>
            <a:ext cx="7670498" cy="4351338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参数的集合</a:t>
            </a:r>
          </a:p>
        </p:txBody>
      </p:sp>
    </p:spTree>
    <p:extLst>
      <p:ext uri="{BB962C8B-B14F-4D97-AF65-F5344CB8AC3E}">
        <p14:creationId xmlns:p14="http://schemas.microsoft.com/office/powerpoint/2010/main" val="4170930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策略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怎么去训练模型？（指导方向）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8345"/>
            <a:ext cx="6322650" cy="42787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779" y="2408345"/>
            <a:ext cx="5547905" cy="154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96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策略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3482"/>
            <a:ext cx="10515600" cy="4351338"/>
          </a:xfrm>
        </p:spPr>
        <p:txBody>
          <a:bodyPr/>
          <a:lstStyle/>
          <a:p>
            <a:r>
              <a:rPr lang="zh-CN" altLang="en-US" dirty="0"/>
              <a:t>经验风险最小化与结构风险最小化</a:t>
            </a:r>
            <a:endParaRPr lang="en-US" altLang="zh-CN" dirty="0"/>
          </a:p>
          <a:p>
            <a:r>
              <a:rPr lang="zh-CN" altLang="en-US" sz="2000" dirty="0"/>
              <a:t>偏差（</a:t>
            </a:r>
            <a:r>
              <a:rPr lang="en-US" altLang="zh-CN" sz="2000" dirty="0"/>
              <a:t>bias</a:t>
            </a:r>
            <a:r>
              <a:rPr lang="zh-CN" altLang="en-US" sz="2000" dirty="0"/>
              <a:t>）和方差（</a:t>
            </a:r>
            <a:r>
              <a:rPr lang="en-US" altLang="zh-CN" sz="2000" dirty="0"/>
              <a:t> Variance </a:t>
            </a:r>
            <a:r>
              <a:rPr lang="zh-CN" altLang="en-US" sz="2000" dirty="0"/>
              <a:t>）最小化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625" y="2617419"/>
            <a:ext cx="816474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41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策略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07" y="2772383"/>
            <a:ext cx="4682248" cy="39110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3018" b="9747"/>
          <a:stretch/>
        </p:blipFill>
        <p:spPr>
          <a:xfrm>
            <a:off x="4060318" y="627772"/>
            <a:ext cx="8131682" cy="214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02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策略</a:t>
            </a: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6582" y="1960817"/>
            <a:ext cx="8338457" cy="27075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79770" y="4668389"/>
            <a:ext cx="1006812" cy="148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更一般的形式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621603" y="4938518"/>
                <a:ext cx="675024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b="1" i="0" smtClean="0">
                        <a:latin typeface="Cambria Math" panose="02040503050406030204" pitchFamily="18" charset="0"/>
                      </a:rPr>
                      <m:t>𝐎</m:t>
                    </m:r>
                    <m:r>
                      <a:rPr lang="en-US" altLang="zh-CN" sz="4000" b="1" i="1">
                        <a:latin typeface="Cambria Math" panose="02040503050406030204" pitchFamily="18" charset="0"/>
                      </a:rPr>
                      <m:t>𝒃𝒋</m:t>
                    </m:r>
                  </m:oMath>
                </a14:m>
                <a:r>
                  <a:rPr lang="zh-CN" altLang="en-US" sz="4000" b="1" dirty="0"/>
                  <a:t>（</a:t>
                </a:r>
                <a:r>
                  <a:rPr lang="el-GR" altLang="zh-CN" sz="4000" b="1" dirty="0"/>
                  <a:t>Θ</a:t>
                </a:r>
                <a:r>
                  <a:rPr lang="zh-CN" altLang="en-US" sz="4000" b="1" dirty="0"/>
                  <a:t>）</a:t>
                </a:r>
                <a:r>
                  <a:rPr lang="en-US" altLang="zh-CN" sz="4000" b="1" dirty="0"/>
                  <a:t>=L</a:t>
                </a:r>
                <a:r>
                  <a:rPr lang="zh-CN" altLang="en-US" sz="4000" b="1" dirty="0"/>
                  <a:t>（</a:t>
                </a:r>
                <a:r>
                  <a:rPr lang="el-GR" altLang="zh-CN" sz="4000" b="1" dirty="0"/>
                  <a:t>Θ</a:t>
                </a:r>
                <a:r>
                  <a:rPr lang="zh-CN" altLang="en-US" sz="4000" b="1" dirty="0"/>
                  <a:t>）</a:t>
                </a:r>
                <a:r>
                  <a:rPr lang="en-US" altLang="zh-CN" sz="4000" b="1" dirty="0"/>
                  <a:t>+</a:t>
                </a:r>
                <a:r>
                  <a:rPr lang="el-GR" altLang="zh-CN" sz="4000" b="1" dirty="0"/>
                  <a:t>Ω</a:t>
                </a:r>
                <a:r>
                  <a:rPr lang="zh-CN" altLang="en-US" sz="4000" b="1" dirty="0"/>
                  <a:t>（</a:t>
                </a:r>
                <a:r>
                  <a:rPr lang="el-GR" altLang="zh-CN" sz="4000" b="1" dirty="0"/>
                  <a:t> Θ </a:t>
                </a:r>
                <a:r>
                  <a:rPr lang="zh-CN" altLang="en-US" sz="4000" b="1" dirty="0"/>
                  <a:t>）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603" y="4938518"/>
                <a:ext cx="6750246" cy="615553"/>
              </a:xfrm>
              <a:prstGeom prst="rect">
                <a:avLst/>
              </a:prstGeom>
              <a:blipFill>
                <a:blip r:embed="rId3"/>
                <a:stretch>
                  <a:fillRect t="-24752" r="-3613" b="-49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/>
          <p:nvPr/>
        </p:nvCxnSpPr>
        <p:spPr>
          <a:xfrm flipH="1">
            <a:off x="5379396" y="5710136"/>
            <a:ext cx="428017" cy="4474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7947498" y="5554071"/>
            <a:ext cx="447472" cy="5354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474722" y="6157609"/>
            <a:ext cx="254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LOSS</a:t>
            </a:r>
            <a:r>
              <a:rPr lang="zh-CN" altLang="en-US" b="1" dirty="0"/>
              <a:t>函数（拟合程度）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373564" y="6179352"/>
            <a:ext cx="254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正则化（复杂程度）</a:t>
            </a:r>
          </a:p>
        </p:txBody>
      </p:sp>
    </p:spTree>
    <p:extLst>
      <p:ext uri="{BB962C8B-B14F-4D97-AF65-F5344CB8AC3E}">
        <p14:creationId xmlns:p14="http://schemas.microsoft.com/office/powerpoint/2010/main" val="3040818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算法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779" y="2591518"/>
            <a:ext cx="7666384" cy="17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51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65"/>
  <p:tag name="MH_SECTIONID" val="266,267,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OTHERS"/>
  <p:tag name="ID" val="62676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AUTOCOLOR" val="TRUE"/>
  <p:tag name="ID" val="626769"/>
  <p:tag name="MH_TYPE" val="CONTENTS_SECTIO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OTHERS"/>
  <p:tag name="ID" val="62676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OTHERS"/>
  <p:tag name="ID" val="6267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NUMBER"/>
  <p:tag name="ID" val="626769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ENTRY"/>
  <p:tag name="ID" val="626769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NUMBER"/>
  <p:tag name="ID" val="626769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ENTRY"/>
  <p:tag name="ID" val="626769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OTHERS"/>
  <p:tag name="ID" val="62676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OTHERS"/>
  <p:tag name="ID" val="62676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AUTOCOLOR" val="TRUE"/>
  <p:tag name="MH_TYPE" val="CONTENTS"/>
  <p:tag name="ID" val="6267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AUTOCOLOR" val="TRUE"/>
  <p:tag name="ID" val="626769"/>
  <p:tag name="MH_TYPE" val="CONTENTS_SECTION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OTHERS"/>
  <p:tag name="ID" val="62676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OTHERS"/>
  <p:tag name="ID" val="62676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NUMBER"/>
  <p:tag name="ID" val="626769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ENTRY"/>
  <p:tag name="ID" val="626769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NUMBER"/>
  <p:tag name="ID" val="626769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ENTRY"/>
  <p:tag name="ID" val="626769"/>
  <p:tag name="MH_ORD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OTHERS"/>
  <p:tag name="ID" val="62676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OTHERS"/>
  <p:tag name="ID" val="62676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OTHERS"/>
  <p:tag name="ID" val="62676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OTHERS"/>
  <p:tag name="ID" val="6267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NUMBER"/>
  <p:tag name="ID" val="626769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ENTRY"/>
  <p:tag name="ID" val="626769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NUMBER"/>
  <p:tag name="ID" val="626769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ENTRY"/>
  <p:tag name="ID" val="626769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1100958"/>
  <p:tag name="MH_LIBRARY" val="CONTENTS"/>
  <p:tag name="MH_TYPE" val="OTHERS"/>
  <p:tag name="ID" val="62676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359</Words>
  <Application>Microsoft Office PowerPoint</Application>
  <PresentationFormat>宽屏</PresentationFormat>
  <Paragraphs>52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等线</vt:lpstr>
      <vt:lpstr>等线 Light</vt:lpstr>
      <vt:lpstr>微软雅黑</vt:lpstr>
      <vt:lpstr>Arial</vt:lpstr>
      <vt:lpstr>Cambria Math</vt:lpstr>
      <vt:lpstr>Office 主题​​</vt:lpstr>
      <vt:lpstr>PowerPoint 演示文稿</vt:lpstr>
      <vt:lpstr>PowerPoint 演示文稿</vt:lpstr>
      <vt:lpstr>机器学习（统计学习） 三要素</vt:lpstr>
      <vt:lpstr>1.模型</vt:lpstr>
      <vt:lpstr>2.策略</vt:lpstr>
      <vt:lpstr>2.策略</vt:lpstr>
      <vt:lpstr>2.策略</vt:lpstr>
      <vt:lpstr>2.策略</vt:lpstr>
      <vt:lpstr>3.算法</vt:lpstr>
      <vt:lpstr>PowerPoint 演示文稿</vt:lpstr>
      <vt:lpstr>一元线性回归（传统）</vt:lpstr>
      <vt:lpstr>参数</vt:lpstr>
      <vt:lpstr>如何确定参数（最小二乘法）</vt:lpstr>
      <vt:lpstr>小数据时代，通过样本进行估计</vt:lpstr>
      <vt:lpstr>例子</vt:lpstr>
      <vt:lpstr>多元线性回归</vt:lpstr>
      <vt:lpstr>例子——甄别异常企业</vt:lpstr>
      <vt:lpstr>例子——甄别异常企业</vt:lpstr>
      <vt:lpstr>线性回归（带有正则项）</vt:lpstr>
      <vt:lpstr>为什么lasso适合变量筛选？</vt:lpstr>
      <vt:lpstr>线性还是非线性？</vt:lpstr>
      <vt:lpstr>KNN/LR/DT/RF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机器学习（统计学习） 三要素</dc:title>
  <dc:creator>chao li</dc:creator>
  <cp:lastModifiedBy>chao li</cp:lastModifiedBy>
  <cp:revision>93</cp:revision>
  <dcterms:created xsi:type="dcterms:W3CDTF">2017-03-21T01:23:36Z</dcterms:created>
  <dcterms:modified xsi:type="dcterms:W3CDTF">2017-04-26T06:43:30Z</dcterms:modified>
</cp:coreProperties>
</file>